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2.xml" ContentType="application/vnd.openxmlformats-officedocument.presentationml.notesSlide+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charts/chart4.xml" ContentType="application/vnd.openxmlformats-officedocument.drawingml.chart+xml"/>
  <Override PartName="/ppt/theme/theme1.xml" ContentType="application/vnd.openxmlformats-officedocument.theme+xml"/>
  <Override PartName="/ppt/notesMasters/notesMaster1.xml" ContentType="application/vnd.openxmlformats-officedocument.presentationml.notesMaster+xml"/>
  <Override PartName="/ppt/charts/chart5.xml" ContentType="application/vnd.openxmlformats-officedocument.drawingml.chart+xml"/>
  <Override PartName="/ppt/charts/chart3.xml" ContentType="application/vnd.openxmlformats-officedocument.drawingml.chart+xml"/>
  <Override PartName="/ppt/charts/chart6.xml" ContentType="application/vnd.openxmlformats-officedocument.drawingml.chart+xml"/>
  <Override PartName="/ppt/theme/theme2.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8.xml" ContentType="application/vnd.openxmlformats-officedocument.drawingml.chart+xml"/>
  <Override PartName="/ppt/charts/chart7.xml" ContentType="application/vnd.openxmlformats-officedocument.drawingml.chart+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5" r:id="rId2"/>
    <p:sldId id="262" r:id="rId3"/>
    <p:sldId id="259" r:id="rId4"/>
    <p:sldId id="256" r:id="rId5"/>
    <p:sldId id="258" r:id="rId6"/>
    <p:sldId id="257" r:id="rId7"/>
    <p:sldId id="260" r:id="rId8"/>
    <p:sldId id="266" r:id="rId9"/>
    <p:sldId id="267" r:id="rId10"/>
    <p:sldId id="261" r:id="rId11"/>
    <p:sldId id="264" r:id="rId12"/>
    <p:sldId id="263"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243"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1" Type="http://schemas.openxmlformats.org/officeDocument/2006/relationships/oleObject" Target="file:///D:\Celia's%20Work-Current\Aspen\SLO%20Export%202014-2015%20all%20reporting%20sections.csv"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D:\Celia's%20Work-Current\Program%20Review%20SLOs%202016\Music.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D:\Celia's%20Work-Current\Program%20Review%20SLOs%202016\Philosophy.csv"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chuston\AppData\Local\Microsoft\Windows\Temporary%20Internet%20Files\Content.IE5\3C52EJWO\extract.csv"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D:\Celia's%20Work-Current\Program%20Review%20SLOs%202016\Physics.csv"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D:\Celia's%20Work-Current\Program%20Review%20SLOs%202016\Reading.csv"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D:\Celia's%20Work-Current\Program%20Review%20SLOs%202016\SDEVt.csv"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D:\Celia's%20Work-Current\Program%20Review%20SLOs%202016\SDEVt.csv"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Percent of Students Assessed who met SLOs</a:t>
            </a:r>
            <a:br>
              <a:rPr lang="en-US"/>
            </a:br>
            <a:r>
              <a:rPr lang="en-US"/>
              <a:t>All Courses</a:t>
            </a:r>
          </a:p>
        </c:rich>
      </c:tx>
      <c:layout/>
      <c:overlay val="0"/>
      <c:spPr>
        <a:noFill/>
        <a:ln>
          <a:noFill/>
        </a:ln>
        <a:effectLst/>
      </c:spPr>
    </c:title>
    <c:autoTitleDeleted val="0"/>
    <c:view3D>
      <c:rotX val="15"/>
      <c:rotY val="2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'SLO Export 2014-2015 all report'!$A$8</c:f>
              <c:strCache>
                <c:ptCount val="1"/>
                <c:pt idx="0">
                  <c:v>2013-2014</c:v>
                </c:pt>
              </c:strCache>
            </c:strRef>
          </c:tx>
          <c:spPr>
            <a:solidFill>
              <a:schemeClr val="accent1"/>
            </a:solidFill>
            <a:ln>
              <a:noFill/>
            </a:ln>
            <a:effectLst/>
            <a:sp3d/>
          </c:spPr>
          <c:invertIfNegative val="0"/>
          <c:cat>
            <c:strRef>
              <c:f>'SLO Export 2014-2015 all report'!$B$7:$D$7</c:f>
              <c:strCache>
                <c:ptCount val="3"/>
                <c:pt idx="0">
                  <c:v>All Courses</c:v>
                </c:pt>
                <c:pt idx="1">
                  <c:v>On-Campus</c:v>
                </c:pt>
                <c:pt idx="2">
                  <c:v>Online</c:v>
                </c:pt>
              </c:strCache>
            </c:strRef>
          </c:cat>
          <c:val>
            <c:numRef>
              <c:f>'SLO Export 2014-2015 all report'!$B$8:$D$8</c:f>
              <c:numCache>
                <c:formatCode>0.0%</c:formatCode>
                <c:ptCount val="3"/>
                <c:pt idx="0">
                  <c:v>0.75600000000000001</c:v>
                </c:pt>
                <c:pt idx="1">
                  <c:v>0.749</c:v>
                </c:pt>
                <c:pt idx="2">
                  <c:v>0.79900000000000004</c:v>
                </c:pt>
              </c:numCache>
            </c:numRef>
          </c:val>
        </c:ser>
        <c:ser>
          <c:idx val="1"/>
          <c:order val="1"/>
          <c:tx>
            <c:strRef>
              <c:f>'SLO Export 2014-2015 all report'!$A$9</c:f>
              <c:strCache>
                <c:ptCount val="1"/>
                <c:pt idx="0">
                  <c:v>2014-2015</c:v>
                </c:pt>
              </c:strCache>
            </c:strRef>
          </c:tx>
          <c:spPr>
            <a:solidFill>
              <a:schemeClr val="accent2"/>
            </a:solidFill>
            <a:ln>
              <a:noFill/>
            </a:ln>
            <a:effectLst/>
            <a:sp3d/>
          </c:spPr>
          <c:invertIfNegative val="0"/>
          <c:cat>
            <c:strRef>
              <c:f>'SLO Export 2014-2015 all report'!$B$7:$D$7</c:f>
              <c:strCache>
                <c:ptCount val="3"/>
                <c:pt idx="0">
                  <c:v>All Courses</c:v>
                </c:pt>
                <c:pt idx="1">
                  <c:v>On-Campus</c:v>
                </c:pt>
                <c:pt idx="2">
                  <c:v>Online</c:v>
                </c:pt>
              </c:strCache>
            </c:strRef>
          </c:cat>
          <c:val>
            <c:numRef>
              <c:f>'SLO Export 2014-2015 all report'!$B$9:$D$9</c:f>
              <c:numCache>
                <c:formatCode>0.0%</c:formatCode>
                <c:ptCount val="3"/>
                <c:pt idx="0">
                  <c:v>0.77</c:v>
                </c:pt>
                <c:pt idx="1">
                  <c:v>0.76400000000000001</c:v>
                </c:pt>
                <c:pt idx="2">
                  <c:v>0.79700000000000004</c:v>
                </c:pt>
              </c:numCache>
            </c:numRef>
          </c:val>
        </c:ser>
        <c:dLbls>
          <c:showLegendKey val="0"/>
          <c:showVal val="0"/>
          <c:showCatName val="0"/>
          <c:showSerName val="0"/>
          <c:showPercent val="0"/>
          <c:showBubbleSize val="0"/>
        </c:dLbls>
        <c:gapWidth val="150"/>
        <c:shape val="box"/>
        <c:axId val="49700824"/>
        <c:axId val="49702000"/>
        <c:axId val="0"/>
      </c:bar3DChart>
      <c:catAx>
        <c:axId val="49700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702000"/>
        <c:crosses val="autoZero"/>
        <c:auto val="1"/>
        <c:lblAlgn val="ctr"/>
        <c:lblOffset val="100"/>
        <c:noMultiLvlLbl val="0"/>
      </c:catAx>
      <c:valAx>
        <c:axId val="49702000"/>
        <c:scaling>
          <c:orientation val="minMax"/>
          <c:max val="1"/>
        </c:scaling>
        <c:delete val="0"/>
        <c:axPos val="l"/>
        <c:majorGridlines>
          <c:spPr>
            <a:ln w="9525" cap="flat" cmpd="sng" algn="ctr">
              <a:solidFill>
                <a:schemeClr val="tx1">
                  <a:lumMod val="15000"/>
                  <a:lumOff val="85000"/>
                </a:schemeClr>
              </a:solidFill>
              <a:round/>
            </a:ln>
            <a:effectLst/>
          </c:spPr>
        </c:majorGridlines>
        <c:title>
          <c:layout/>
          <c:overlay val="0"/>
        </c:title>
        <c:numFmt formatCode="0.0%" sourceLinked="1"/>
        <c:majorTickMark val="none"/>
        <c:minorTickMark val="none"/>
        <c:tickLblPos val="nextTo"/>
        <c:spPr>
          <a:noFill/>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9700824"/>
        <c:crosses val="autoZero"/>
        <c:crossBetween val="between"/>
      </c:valAx>
      <c:dTable>
        <c:showHorzBorder val="1"/>
        <c:showVertBorder val="1"/>
        <c:showOutline val="1"/>
        <c:showKeys val="1"/>
      </c:dTable>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stacked"/>
        <c:varyColors val="0"/>
        <c:ser>
          <c:idx val="0"/>
          <c:order val="0"/>
          <c:tx>
            <c:strRef>
              <c:f>Sheet3!$B$1</c:f>
              <c:strCache>
                <c:ptCount val="1"/>
                <c:pt idx="0">
                  <c:v>Music Percent of Students Assessed that met SLOs</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Sheet3!$A$2:$A$5</c:f>
              <c:strCache>
                <c:ptCount val="4"/>
                <c:pt idx="0">
                  <c:v>Campus (M-F)</c:v>
                </c:pt>
                <c:pt idx="1">
                  <c:v>Weekend</c:v>
                </c:pt>
                <c:pt idx="2">
                  <c:v>Big Bear</c:v>
                </c:pt>
                <c:pt idx="3">
                  <c:v>DE</c:v>
                </c:pt>
              </c:strCache>
            </c:strRef>
          </c:cat>
          <c:val>
            <c:numRef>
              <c:f>Sheet3!$B$2:$B$5</c:f>
              <c:numCache>
                <c:formatCode>0.00%</c:formatCode>
                <c:ptCount val="4"/>
                <c:pt idx="0">
                  <c:v>0.83699999999999997</c:v>
                </c:pt>
                <c:pt idx="1">
                  <c:v>0.73</c:v>
                </c:pt>
                <c:pt idx="2">
                  <c:v>0.80900000000000005</c:v>
                </c:pt>
                <c:pt idx="3">
                  <c:v>0.50600000000000001</c:v>
                </c:pt>
              </c:numCache>
            </c:numRef>
          </c:val>
        </c:ser>
        <c:dLbls>
          <c:showLegendKey val="0"/>
          <c:showVal val="1"/>
          <c:showCatName val="0"/>
          <c:showSerName val="0"/>
          <c:showPercent val="0"/>
          <c:showBubbleSize val="0"/>
        </c:dLbls>
        <c:gapWidth val="150"/>
        <c:shape val="box"/>
        <c:axId val="51274688"/>
        <c:axId val="51275472"/>
        <c:axId val="0"/>
      </c:bar3DChart>
      <c:catAx>
        <c:axId val="5127468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275472"/>
        <c:crosses val="autoZero"/>
        <c:auto val="1"/>
        <c:lblAlgn val="ctr"/>
        <c:lblOffset val="100"/>
        <c:noMultiLvlLbl val="0"/>
      </c:catAx>
      <c:valAx>
        <c:axId val="51275472"/>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274688"/>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smtClean="0"/>
              <a:t>Philosophy Percent </a:t>
            </a:r>
            <a:r>
              <a:rPr lang="en-US" dirty="0"/>
              <a:t>of Students Assessed who met SLOs</a:t>
            </a:r>
          </a:p>
        </c:rich>
      </c:tx>
      <c:layout>
        <c:manualLayout>
          <c:xMode val="edge"/>
          <c:yMode val="edge"/>
          <c:x val="0.10888451443569551"/>
          <c:y val="2.5045818728750495E-2"/>
        </c:manualLayout>
      </c:layout>
      <c:overlay val="0"/>
      <c:spPr>
        <a:noFill/>
        <a:ln>
          <a:noFill/>
        </a:ln>
        <a:effectLst/>
      </c:sp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Sheet1!$C$69</c:f>
              <c:strCache>
                <c:ptCount val="1"/>
                <c:pt idx="0">
                  <c:v>Percent of Students Assessed who met SLOs</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Sheet1!$B$70:$B$72</c:f>
              <c:strCache>
                <c:ptCount val="3"/>
                <c:pt idx="0">
                  <c:v>All Courses</c:v>
                </c:pt>
                <c:pt idx="1">
                  <c:v>On Campus</c:v>
                </c:pt>
                <c:pt idx="2">
                  <c:v>DE</c:v>
                </c:pt>
              </c:strCache>
            </c:strRef>
          </c:cat>
          <c:val>
            <c:numRef>
              <c:f>Sheet1!$C$70:$C$72</c:f>
              <c:numCache>
                <c:formatCode>0.0%</c:formatCode>
                <c:ptCount val="3"/>
                <c:pt idx="0">
                  <c:v>0.75900000000000001</c:v>
                </c:pt>
                <c:pt idx="1">
                  <c:v>0.69399999999999995</c:v>
                </c:pt>
                <c:pt idx="2">
                  <c:v>0.82499999999999996</c:v>
                </c:pt>
              </c:numCache>
            </c:numRef>
          </c:val>
        </c:ser>
        <c:dLbls>
          <c:showLegendKey val="0"/>
          <c:showVal val="1"/>
          <c:showCatName val="0"/>
          <c:showSerName val="0"/>
          <c:showPercent val="0"/>
          <c:showBubbleSize val="0"/>
        </c:dLbls>
        <c:gapWidth val="150"/>
        <c:shape val="box"/>
        <c:axId val="51418280"/>
        <c:axId val="51417888"/>
        <c:axId val="0"/>
      </c:bar3DChart>
      <c:catAx>
        <c:axId val="5141828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417888"/>
        <c:crosses val="autoZero"/>
        <c:auto val="1"/>
        <c:lblAlgn val="ctr"/>
        <c:lblOffset val="100"/>
        <c:noMultiLvlLbl val="0"/>
      </c:catAx>
      <c:valAx>
        <c:axId val="5141788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41828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400" b="0" i="0" u="none" strike="noStrike" baseline="0" dirty="0" smtClean="0">
                <a:effectLst/>
              </a:rPr>
              <a:t>Athletics Percent </a:t>
            </a:r>
            <a:r>
              <a:rPr lang="en-US" sz="1400" b="0" i="0" u="none" strike="noStrike" baseline="0" dirty="0">
                <a:effectLst/>
              </a:rPr>
              <a:t>of Students Assessed who met SLOs</a:t>
            </a:r>
            <a:endParaRPr lang="en-US" dirty="0"/>
          </a:p>
        </c:rich>
      </c:tx>
      <c:layout>
        <c:manualLayout>
          <c:xMode val="edge"/>
          <c:yMode val="edge"/>
          <c:x val="0.13302777777777777"/>
          <c:y val="0"/>
        </c:manualLayout>
      </c:layout>
      <c:overlay val="0"/>
      <c:spPr>
        <a:noFill/>
        <a:ln>
          <a:noFill/>
        </a:ln>
        <a:effectLst/>
      </c:sp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extract!$M$4:$M$9</c:f>
              <c:strCache>
                <c:ptCount val="6"/>
                <c:pt idx="0">
                  <c:v>All Courses</c:v>
                </c:pt>
                <c:pt idx="1">
                  <c:v>Football</c:v>
                </c:pt>
                <c:pt idx="2">
                  <c:v>Soccer</c:v>
                </c:pt>
                <c:pt idx="3">
                  <c:v>Softball</c:v>
                </c:pt>
                <c:pt idx="4">
                  <c:v>Track and Field</c:v>
                </c:pt>
                <c:pt idx="5">
                  <c:v>Volleyball</c:v>
                </c:pt>
              </c:strCache>
            </c:strRef>
          </c:cat>
          <c:val>
            <c:numRef>
              <c:f>extract!$N$4:$N$9</c:f>
              <c:numCache>
                <c:formatCode>0.0%</c:formatCode>
                <c:ptCount val="6"/>
                <c:pt idx="0">
                  <c:v>0.93799999999999994</c:v>
                </c:pt>
                <c:pt idx="1">
                  <c:v>0.91800000000000004</c:v>
                </c:pt>
                <c:pt idx="2">
                  <c:v>1</c:v>
                </c:pt>
                <c:pt idx="3">
                  <c:v>0.89700000000000002</c:v>
                </c:pt>
                <c:pt idx="4">
                  <c:v>0.95499999999999996</c:v>
                </c:pt>
                <c:pt idx="5">
                  <c:v>1</c:v>
                </c:pt>
              </c:numCache>
            </c:numRef>
          </c:val>
        </c:ser>
        <c:dLbls>
          <c:showLegendKey val="0"/>
          <c:showVal val="1"/>
          <c:showCatName val="0"/>
          <c:showSerName val="0"/>
          <c:showPercent val="0"/>
          <c:showBubbleSize val="0"/>
        </c:dLbls>
        <c:gapWidth val="150"/>
        <c:shape val="box"/>
        <c:axId val="51114160"/>
        <c:axId val="200530416"/>
        <c:axId val="0"/>
      </c:bar3DChart>
      <c:catAx>
        <c:axId val="5111416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0530416"/>
        <c:crosses val="autoZero"/>
        <c:auto val="1"/>
        <c:lblAlgn val="ctr"/>
        <c:lblOffset val="100"/>
        <c:noMultiLvlLbl val="0"/>
      </c:catAx>
      <c:valAx>
        <c:axId val="200530416"/>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11416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PHYSIC 150A - Percentage of Students Assessed who met SLOs</a:t>
            </a:r>
          </a:p>
        </c:rich>
      </c:tx>
      <c:overlay val="0"/>
      <c:spPr>
        <a:noFill/>
        <a:ln>
          <a:noFill/>
        </a:ln>
        <a:effectLst/>
      </c:sp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'150A'!$G$23:$G$25</c:f>
              <c:strCache>
                <c:ptCount val="3"/>
                <c:pt idx="0">
                  <c:v>All Courses</c:v>
                </c:pt>
                <c:pt idx="1">
                  <c:v>FA/SP Only</c:v>
                </c:pt>
                <c:pt idx="2">
                  <c:v>Evenings</c:v>
                </c:pt>
              </c:strCache>
            </c:strRef>
          </c:cat>
          <c:val>
            <c:numRef>
              <c:f>'150A'!$H$23:$H$25</c:f>
              <c:numCache>
                <c:formatCode>0.0%</c:formatCode>
                <c:ptCount val="3"/>
                <c:pt idx="0">
                  <c:v>0.83099999999999996</c:v>
                </c:pt>
                <c:pt idx="1">
                  <c:v>0.78800000000000003</c:v>
                </c:pt>
                <c:pt idx="2">
                  <c:v>0.93500000000000005</c:v>
                </c:pt>
              </c:numCache>
            </c:numRef>
          </c:val>
        </c:ser>
        <c:dLbls>
          <c:showLegendKey val="0"/>
          <c:showVal val="1"/>
          <c:showCatName val="0"/>
          <c:showSerName val="0"/>
          <c:showPercent val="0"/>
          <c:showBubbleSize val="0"/>
        </c:dLbls>
        <c:gapWidth val="150"/>
        <c:shape val="box"/>
        <c:axId val="200531200"/>
        <c:axId val="200531592"/>
        <c:axId val="0"/>
      </c:bar3DChart>
      <c:catAx>
        <c:axId val="20053120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0531592"/>
        <c:crosses val="autoZero"/>
        <c:auto val="1"/>
        <c:lblAlgn val="ctr"/>
        <c:lblOffset val="100"/>
        <c:noMultiLvlLbl val="0"/>
      </c:catAx>
      <c:valAx>
        <c:axId val="200531592"/>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0531200"/>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dirty="0" smtClean="0"/>
              <a:t>Reading Percent </a:t>
            </a:r>
            <a:r>
              <a:rPr lang="en-US" dirty="0"/>
              <a:t>of Students Assessed who met SLOs</a:t>
            </a:r>
          </a:p>
        </c:rich>
      </c:tx>
      <c:layout>
        <c:manualLayout>
          <c:xMode val="edge"/>
          <c:yMode val="edge"/>
          <c:x val="0.10199300087489065"/>
          <c:y val="0"/>
        </c:manualLayout>
      </c:layout>
      <c:overlay val="0"/>
      <c:spPr>
        <a:noFill/>
        <a:ln>
          <a:noFill/>
        </a:ln>
        <a:effectLst/>
      </c:sp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Sheet1!$N$21</c:f>
              <c:strCache>
                <c:ptCount val="1"/>
                <c:pt idx="0">
                  <c:v>Percent of Students Assessed who met SLOs</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Sheet1!$M$22:$M$25</c:f>
              <c:strCache>
                <c:ptCount val="4"/>
                <c:pt idx="0">
                  <c:v>All Courses</c:v>
                </c:pt>
                <c:pt idx="1">
                  <c:v>DE</c:v>
                </c:pt>
                <c:pt idx="2">
                  <c:v>Weekend</c:v>
                </c:pt>
                <c:pt idx="3">
                  <c:v>Campus (M-F)</c:v>
                </c:pt>
              </c:strCache>
            </c:strRef>
          </c:cat>
          <c:val>
            <c:numRef>
              <c:f>Sheet1!$N$22:$N$25</c:f>
              <c:numCache>
                <c:formatCode>0.0%</c:formatCode>
                <c:ptCount val="4"/>
                <c:pt idx="0">
                  <c:v>0.77100000000000002</c:v>
                </c:pt>
                <c:pt idx="1">
                  <c:v>0.77</c:v>
                </c:pt>
                <c:pt idx="2">
                  <c:v>0.68700000000000006</c:v>
                </c:pt>
                <c:pt idx="3">
                  <c:v>0.77700000000000002</c:v>
                </c:pt>
              </c:numCache>
            </c:numRef>
          </c:val>
        </c:ser>
        <c:dLbls>
          <c:showLegendKey val="0"/>
          <c:showVal val="1"/>
          <c:showCatName val="0"/>
          <c:showSerName val="0"/>
          <c:showPercent val="0"/>
          <c:showBubbleSize val="0"/>
        </c:dLbls>
        <c:gapWidth val="150"/>
        <c:shape val="box"/>
        <c:axId val="200532376"/>
        <c:axId val="200532768"/>
        <c:axId val="0"/>
      </c:bar3DChart>
      <c:catAx>
        <c:axId val="20053237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0532768"/>
        <c:crosses val="autoZero"/>
        <c:auto val="1"/>
        <c:lblAlgn val="ctr"/>
        <c:lblOffset val="100"/>
        <c:noMultiLvlLbl val="0"/>
      </c:catAx>
      <c:valAx>
        <c:axId val="20053276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053237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Percent of Students Assessed who met SLOs</a:t>
            </a:r>
          </a:p>
        </c:rich>
      </c:tx>
      <c:layout>
        <c:manualLayout>
          <c:xMode val="edge"/>
          <c:yMode val="edge"/>
          <c:x val="0.14361510791366908"/>
          <c:y val="6.2111801242236024E-2"/>
        </c:manualLayout>
      </c:layout>
      <c:overlay val="0"/>
      <c:spPr>
        <a:noFill/>
        <a:ln>
          <a:noFill/>
        </a:ln>
        <a:effectLst/>
      </c:sp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Sheet1!$H$32:$H$35</c:f>
              <c:strCache>
                <c:ptCount val="4"/>
                <c:pt idx="0">
                  <c:v>All Semesters</c:v>
                </c:pt>
                <c:pt idx="1">
                  <c:v>Fall 2014</c:v>
                </c:pt>
                <c:pt idx="2">
                  <c:v>Spring 2015</c:v>
                </c:pt>
                <c:pt idx="3">
                  <c:v>Fall 2015 </c:v>
                </c:pt>
              </c:strCache>
            </c:strRef>
          </c:cat>
          <c:val>
            <c:numRef>
              <c:f>Sheet1!$I$32:$I$35</c:f>
              <c:numCache>
                <c:formatCode>0.0%</c:formatCode>
                <c:ptCount val="4"/>
                <c:pt idx="0">
                  <c:v>0.83</c:v>
                </c:pt>
                <c:pt idx="1">
                  <c:v>0.78100000000000003</c:v>
                </c:pt>
                <c:pt idx="2">
                  <c:v>0.874</c:v>
                </c:pt>
                <c:pt idx="3">
                  <c:v>0.80800000000000005</c:v>
                </c:pt>
              </c:numCache>
            </c:numRef>
          </c:val>
        </c:ser>
        <c:dLbls>
          <c:showLegendKey val="0"/>
          <c:showVal val="1"/>
          <c:showCatName val="0"/>
          <c:showSerName val="0"/>
          <c:showPercent val="0"/>
          <c:showBubbleSize val="0"/>
        </c:dLbls>
        <c:gapWidth val="150"/>
        <c:shape val="box"/>
        <c:axId val="200533552"/>
        <c:axId val="200533944"/>
        <c:axId val="0"/>
      </c:bar3DChart>
      <c:catAx>
        <c:axId val="200533552"/>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0533944"/>
        <c:crosses val="autoZero"/>
        <c:auto val="1"/>
        <c:lblAlgn val="ctr"/>
        <c:lblOffset val="100"/>
        <c:noMultiLvlLbl val="0"/>
      </c:catAx>
      <c:valAx>
        <c:axId val="200533944"/>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0533552"/>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Percent of Students Assessed who met SLOs</a:t>
            </a:r>
          </a:p>
        </c:rich>
      </c:tx>
      <c:overlay val="0"/>
      <c:spPr>
        <a:noFill/>
        <a:ln>
          <a:noFill/>
        </a:ln>
        <a:effectLst/>
      </c:sp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Sheet1!$H$26:$H$29</c:f>
              <c:strCache>
                <c:ptCount val="4"/>
                <c:pt idx="0">
                  <c:v>All Semesters</c:v>
                </c:pt>
                <c:pt idx="1">
                  <c:v>Fall 2014</c:v>
                </c:pt>
                <c:pt idx="2">
                  <c:v>Spring 2015</c:v>
                </c:pt>
                <c:pt idx="3">
                  <c:v>Fall 2015 </c:v>
                </c:pt>
              </c:strCache>
            </c:strRef>
          </c:cat>
          <c:val>
            <c:numRef>
              <c:f>Sheet1!$I$26:$I$29</c:f>
              <c:numCache>
                <c:formatCode>0.0%</c:formatCode>
                <c:ptCount val="4"/>
                <c:pt idx="0">
                  <c:v>0.873</c:v>
                </c:pt>
                <c:pt idx="1">
                  <c:v>0.78100000000000003</c:v>
                </c:pt>
                <c:pt idx="2">
                  <c:v>0.90300000000000002</c:v>
                </c:pt>
                <c:pt idx="3">
                  <c:v>0.90600000000000003</c:v>
                </c:pt>
              </c:numCache>
            </c:numRef>
          </c:val>
        </c:ser>
        <c:dLbls>
          <c:showLegendKey val="0"/>
          <c:showVal val="1"/>
          <c:showCatName val="0"/>
          <c:showSerName val="0"/>
          <c:showPercent val="0"/>
          <c:showBubbleSize val="0"/>
        </c:dLbls>
        <c:gapWidth val="150"/>
        <c:shape val="box"/>
        <c:axId val="201340536"/>
        <c:axId val="201340928"/>
        <c:axId val="0"/>
      </c:bar3DChart>
      <c:catAx>
        <c:axId val="201340536"/>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340928"/>
        <c:crosses val="autoZero"/>
        <c:auto val="1"/>
        <c:lblAlgn val="ctr"/>
        <c:lblOffset val="100"/>
        <c:noMultiLvlLbl val="0"/>
      </c:catAx>
      <c:valAx>
        <c:axId val="201340928"/>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01340536"/>
        <c:crosses val="autoZero"/>
        <c:crossBetween val="between"/>
      </c:valAx>
      <c:spPr>
        <a:noFill/>
        <a:ln>
          <a:noFill/>
        </a:ln>
        <a:effectLst/>
      </c:spPr>
    </c:plotArea>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4DCD82-318A-459F-A700-50060FD48BEA}" type="datetimeFigureOut">
              <a:rPr lang="en-US" smtClean="0"/>
              <a:t>5/4/2016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F74793-CF27-48E2-9D4E-DEB2AF89204D}" type="slidenum">
              <a:rPr lang="en-US" smtClean="0"/>
              <a:t>‹#›</a:t>
            </a:fld>
            <a:endParaRPr lang="en-US"/>
          </a:p>
        </p:txBody>
      </p:sp>
    </p:spTree>
    <p:extLst>
      <p:ext uri="{BB962C8B-B14F-4D97-AF65-F5344CB8AC3E}">
        <p14:creationId xmlns:p14="http://schemas.microsoft.com/office/powerpoint/2010/main" val="257303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F74793-CF27-48E2-9D4E-DEB2AF89204D}" type="slidenum">
              <a:rPr lang="en-US" smtClean="0"/>
              <a:t>7</a:t>
            </a:fld>
            <a:endParaRPr lang="en-US"/>
          </a:p>
        </p:txBody>
      </p:sp>
    </p:spTree>
    <p:extLst>
      <p:ext uri="{BB962C8B-B14F-4D97-AF65-F5344CB8AC3E}">
        <p14:creationId xmlns:p14="http://schemas.microsoft.com/office/powerpoint/2010/main" val="1940538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DF74793-CF27-48E2-9D4E-DEB2AF89204D}" type="slidenum">
              <a:rPr lang="en-US" smtClean="0"/>
              <a:t>12</a:t>
            </a:fld>
            <a:endParaRPr lang="en-US"/>
          </a:p>
        </p:txBody>
      </p:sp>
    </p:spTree>
    <p:extLst>
      <p:ext uri="{BB962C8B-B14F-4D97-AF65-F5344CB8AC3E}">
        <p14:creationId xmlns:p14="http://schemas.microsoft.com/office/powerpoint/2010/main" val="859609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DF6451-1636-4771-A2DE-EE627372F11D}"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14102113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DF6451-1636-4771-A2DE-EE627372F11D}"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3352609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DF6451-1636-4771-A2DE-EE627372F11D}"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3815007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DF6451-1636-4771-A2DE-EE627372F11D}"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3101560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DF6451-1636-4771-A2DE-EE627372F11D}" type="datetimeFigureOut">
              <a:rPr lang="en-US" smtClean="0"/>
              <a:t>5/4/2016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2956459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DF6451-1636-4771-A2DE-EE627372F11D}" type="datetimeFigureOut">
              <a:rPr lang="en-US" smtClean="0"/>
              <a:t>5/4/2016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1296209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DF6451-1636-4771-A2DE-EE627372F11D}" type="datetimeFigureOut">
              <a:rPr lang="en-US" smtClean="0"/>
              <a:t>5/4/2016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3648984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DF6451-1636-4771-A2DE-EE627372F11D}" type="datetimeFigureOut">
              <a:rPr lang="en-US" smtClean="0"/>
              <a:t>5/4/2016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2598245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DF6451-1636-4771-A2DE-EE627372F11D}" type="datetimeFigureOut">
              <a:rPr lang="en-US" smtClean="0"/>
              <a:t>5/4/2016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3881860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DF6451-1636-4771-A2DE-EE627372F11D}" type="datetimeFigureOut">
              <a:rPr lang="en-US" smtClean="0"/>
              <a:t>5/4/2016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3649475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DF6451-1636-4771-A2DE-EE627372F11D}" type="datetimeFigureOut">
              <a:rPr lang="en-US" smtClean="0"/>
              <a:t>5/4/2016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F71A3-1A5C-4AA0-AA2B-7E1498136BAA}" type="slidenum">
              <a:rPr lang="en-US" smtClean="0"/>
              <a:t>‹#›</a:t>
            </a:fld>
            <a:endParaRPr lang="en-US"/>
          </a:p>
        </p:txBody>
      </p:sp>
    </p:spTree>
    <p:extLst>
      <p:ext uri="{BB962C8B-B14F-4D97-AF65-F5344CB8AC3E}">
        <p14:creationId xmlns:p14="http://schemas.microsoft.com/office/powerpoint/2010/main" val="4194746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DF6451-1636-4771-A2DE-EE627372F11D}" type="datetimeFigureOut">
              <a:rPr lang="en-US" smtClean="0"/>
              <a:t>5/4/2016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5F71A3-1A5C-4AA0-AA2B-7E1498136BAA}" type="slidenum">
              <a:rPr lang="en-US" smtClean="0"/>
              <a:t>‹#›</a:t>
            </a:fld>
            <a:endParaRPr lang="en-US"/>
          </a:p>
        </p:txBody>
      </p:sp>
    </p:spTree>
    <p:extLst>
      <p:ext uri="{BB962C8B-B14F-4D97-AF65-F5344CB8AC3E}">
        <p14:creationId xmlns:p14="http://schemas.microsoft.com/office/powerpoint/2010/main" val="40933167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chart" Target="../charts/chart7.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21303" t="23663" r="23645" b="6105"/>
          <a:stretch/>
        </p:blipFill>
        <p:spPr>
          <a:xfrm>
            <a:off x="152400" y="609600"/>
            <a:ext cx="8617745" cy="5867400"/>
          </a:xfrm>
          <a:prstGeom prst="rect">
            <a:avLst/>
          </a:prstGeom>
        </p:spPr>
      </p:pic>
    </p:spTree>
    <p:extLst>
      <p:ext uri="{BB962C8B-B14F-4D97-AF65-F5344CB8AC3E}">
        <p14:creationId xmlns:p14="http://schemas.microsoft.com/office/powerpoint/2010/main" val="16075343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smtClean="0"/>
              <a:t>SLO Process </a:t>
            </a:r>
            <a:endParaRPr lang="en-US" dirty="0"/>
          </a:p>
        </p:txBody>
      </p:sp>
      <p:sp>
        <p:nvSpPr>
          <p:cNvPr id="5" name="Content Placeholder 4"/>
          <p:cNvSpPr>
            <a:spLocks noGrp="1"/>
          </p:cNvSpPr>
          <p:nvPr>
            <p:ph idx="1"/>
          </p:nvPr>
        </p:nvSpPr>
        <p:spPr>
          <a:xfrm>
            <a:off x="469692" y="1398900"/>
            <a:ext cx="8229600" cy="4525963"/>
          </a:xfrm>
        </p:spPr>
        <p:txBody>
          <a:bodyPr/>
          <a:lstStyle/>
          <a:p>
            <a:r>
              <a:rPr lang="en-US" dirty="0" smtClean="0"/>
              <a:t>Every Section - Every Semester</a:t>
            </a:r>
          </a:p>
          <a:p>
            <a:endParaRPr lang="en-US" dirty="0"/>
          </a:p>
          <a:p>
            <a:pPr marL="0" indent="0">
              <a:buNone/>
            </a:pPr>
            <a:endParaRPr lang="en-US" dirty="0" smtClean="0"/>
          </a:p>
          <a:p>
            <a:r>
              <a:rPr lang="en-US" dirty="0" smtClean="0"/>
              <a:t>3-Year Evaluation Cycle for Courses and Program</a:t>
            </a:r>
          </a:p>
        </p:txBody>
      </p:sp>
      <p:sp>
        <p:nvSpPr>
          <p:cNvPr id="3" name="&quot;No&quot; Symbol 2"/>
          <p:cNvSpPr/>
          <p:nvPr/>
        </p:nvSpPr>
        <p:spPr>
          <a:xfrm>
            <a:off x="2590800" y="2504425"/>
            <a:ext cx="2971800" cy="2819400"/>
          </a:xfrm>
          <a:prstGeom prst="noSmoking">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99102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Program Efficacy Rubric</a:t>
            </a:r>
            <a:endParaRPr lang="en-US" dirty="0"/>
          </a:p>
        </p:txBody>
      </p:sp>
      <p:pic>
        <p:nvPicPr>
          <p:cNvPr id="3" name="Picture 2"/>
          <p:cNvPicPr>
            <a:picLocks noChangeAspect="1"/>
          </p:cNvPicPr>
          <p:nvPr/>
        </p:nvPicPr>
        <p:blipFill rotWithShape="1">
          <a:blip r:embed="rId2"/>
          <a:srcRect l="18195" t="25734" r="19956" b="8737"/>
          <a:stretch/>
        </p:blipFill>
        <p:spPr>
          <a:xfrm>
            <a:off x="167640" y="1417638"/>
            <a:ext cx="8808720" cy="5015641"/>
          </a:xfrm>
          <a:prstGeom prst="rect">
            <a:avLst/>
          </a:prstGeom>
        </p:spPr>
      </p:pic>
    </p:spTree>
    <p:extLst>
      <p:ext uri="{BB962C8B-B14F-4D97-AF65-F5344CB8AC3E}">
        <p14:creationId xmlns:p14="http://schemas.microsoft.com/office/powerpoint/2010/main" val="34893178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748"/>
            <a:ext cx="8229600" cy="1143000"/>
          </a:xfrm>
        </p:spPr>
        <p:txBody>
          <a:bodyPr/>
          <a:lstStyle/>
          <a:p>
            <a:r>
              <a:rPr lang="en-US" dirty="0" smtClean="0"/>
              <a:t>Program Efficacy Questions</a:t>
            </a:r>
            <a:endParaRPr lang="en-US" dirty="0"/>
          </a:p>
        </p:txBody>
      </p:sp>
      <p:sp>
        <p:nvSpPr>
          <p:cNvPr id="11" name="Rectangle 10"/>
          <p:cNvSpPr/>
          <p:nvPr/>
        </p:nvSpPr>
        <p:spPr>
          <a:xfrm>
            <a:off x="0" y="1143000"/>
            <a:ext cx="9144000" cy="6799297"/>
          </a:xfrm>
          <a:prstGeom prst="rect">
            <a:avLst/>
          </a:prstGeom>
        </p:spPr>
        <p:txBody>
          <a:bodyPr wrap="square">
            <a:spAutoFit/>
          </a:bodyPr>
          <a:lstStyle/>
          <a:p>
            <a:pPr>
              <a:lnSpc>
                <a:spcPct val="115000"/>
              </a:lnSpc>
              <a:spcAft>
                <a:spcPts val="1000"/>
              </a:spcAft>
            </a:pPr>
            <a:r>
              <a:rPr lang="en-US" b="1" dirty="0" smtClean="0">
                <a:latin typeface="Arial" panose="020B0604020202020204" pitchFamily="34" charset="0"/>
                <a:ea typeface="Calibri" panose="020F0502020204030204" pitchFamily="34" charset="0"/>
                <a:cs typeface="Times New Roman" panose="02020603050405020304" pitchFamily="18" charset="0"/>
              </a:rPr>
              <a:t>Student </a:t>
            </a:r>
            <a:r>
              <a:rPr lang="en-US" b="1" dirty="0">
                <a:latin typeface="Arial" panose="020B0604020202020204" pitchFamily="34" charset="0"/>
                <a:ea typeface="Calibri" panose="020F0502020204030204" pitchFamily="34" charset="0"/>
                <a:cs typeface="Times New Roman" panose="02020603050405020304" pitchFamily="18" charset="0"/>
              </a:rPr>
              <a:t>Learning Outcomes</a:t>
            </a:r>
            <a:endParaRPr lang="en-US" sz="2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b="1" dirty="0">
                <a:latin typeface="Arial" panose="020B0604020202020204" pitchFamily="34" charset="0"/>
                <a:ea typeface="Calibri" panose="020F0502020204030204" pitchFamily="34" charset="0"/>
                <a:cs typeface="Times New Roman" panose="02020603050405020304" pitchFamily="18" charset="0"/>
              </a:rPr>
              <a:t>Course SLOs.</a:t>
            </a:r>
            <a:r>
              <a:rPr lang="en-US" dirty="0">
                <a:latin typeface="Arial" panose="020B0604020202020204" pitchFamily="34" charset="0"/>
                <a:ea typeface="Calibri" panose="020F0502020204030204" pitchFamily="34" charset="0"/>
                <a:cs typeface="Times New Roman" panose="02020603050405020304" pitchFamily="18" charset="0"/>
              </a:rPr>
              <a:t>  Demonstrate that your program is continuously assessing Course Student Learning Outcomes (SLOs), based on the plans of the program since the last efficacy review. Include </a:t>
            </a:r>
            <a:r>
              <a:rPr lang="en-US" b="1" dirty="0">
                <a:latin typeface="Arial" panose="020B0604020202020204" pitchFamily="34" charset="0"/>
                <a:ea typeface="Calibri" panose="020F0502020204030204" pitchFamily="34" charset="0"/>
                <a:cs typeface="Times New Roman" panose="02020603050405020304" pitchFamily="18" charset="0"/>
              </a:rPr>
              <a:t>evidence of data collection, evaluation, and reflection/feedback, and describe how the SLOs are being used to improve student learning</a:t>
            </a:r>
            <a:r>
              <a:rPr lang="en-US" dirty="0">
                <a:latin typeface="Arial" panose="020B0604020202020204" pitchFamily="34" charset="0"/>
                <a:ea typeface="Calibri" panose="020F0502020204030204" pitchFamily="34" charset="0"/>
                <a:cs typeface="Times New Roman" panose="02020603050405020304" pitchFamily="18" charset="0"/>
              </a:rPr>
              <a:t> (e.g</a:t>
            </a:r>
            <a:r>
              <a:rPr lang="en-US" b="1" dirty="0">
                <a:latin typeface="Arial" panose="020B0604020202020204" pitchFamily="34" charset="0"/>
                <a:ea typeface="Calibri" panose="020F0502020204030204" pitchFamily="34" charset="0"/>
                <a:cs typeface="Times New Roman" panose="02020603050405020304" pitchFamily="18" charset="0"/>
              </a:rPr>
              <a:t>., faculty discussions, SLO revisions, assessments</a:t>
            </a:r>
            <a:r>
              <a:rPr lang="en-US" dirty="0">
                <a:latin typeface="Arial" panose="020B0604020202020204" pitchFamily="34" charset="0"/>
                <a:ea typeface="Calibri" panose="020F0502020204030204" pitchFamily="34" charset="0"/>
                <a:cs typeface="Times New Roman" panose="02020603050405020304" pitchFamily="18" charset="0"/>
              </a:rPr>
              <a:t>, etc.).  Generate reports from the SLO Cloud as necessary.  </a:t>
            </a:r>
            <a:r>
              <a:rPr lang="en-US" b="1" dirty="0">
                <a:latin typeface="Arial" panose="020B0604020202020204" pitchFamily="34" charset="0"/>
                <a:ea typeface="Calibri" panose="020F0502020204030204" pitchFamily="34" charset="0"/>
                <a:cs typeface="Times New Roman" panose="02020603050405020304" pitchFamily="18" charset="0"/>
              </a:rPr>
              <a:t>Include analysis of SLO Cloud reports </a:t>
            </a:r>
            <a:r>
              <a:rPr lang="en-US" dirty="0">
                <a:latin typeface="Arial" panose="020B0604020202020204" pitchFamily="34" charset="0"/>
                <a:ea typeface="Calibri" panose="020F0502020204030204" pitchFamily="34" charset="0"/>
                <a:cs typeface="Times New Roman" panose="02020603050405020304" pitchFamily="18" charset="0"/>
              </a:rPr>
              <a:t>and data from 3-year summary reports.  This section is required for all programs</a:t>
            </a:r>
            <a:r>
              <a:rPr lang="en-US" dirty="0" smtClean="0">
                <a:latin typeface="Arial" panose="020B0604020202020204" pitchFamily="34" charset="0"/>
                <a:ea typeface="Calibri" panose="020F0502020204030204" pitchFamily="34" charset="0"/>
                <a:cs typeface="Times New Roman" panose="02020603050405020304" pitchFamily="18" charset="0"/>
              </a:rPr>
              <a:t>.</a:t>
            </a:r>
          </a:p>
          <a:p>
            <a:pPr>
              <a:lnSpc>
                <a:spcPct val="115000"/>
              </a:lnSpc>
              <a:spcAft>
                <a:spcPts val="1000"/>
              </a:spcAft>
            </a:pPr>
            <a:endParaRPr lang="en-US" sz="2400" dirty="0">
              <a:effectLst/>
              <a:latin typeface="Arial" panose="020B060402020202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US" sz="2000" b="1" dirty="0"/>
              <a:t>Program Level Outcomes:  </a:t>
            </a:r>
            <a:r>
              <a:rPr lang="en-US" sz="2000" dirty="0"/>
              <a:t>If your program offers a degree or certificate, </a:t>
            </a:r>
            <a:r>
              <a:rPr lang="en-US" sz="2000" b="1" dirty="0"/>
              <a:t>describe how the program level outcomes are being used to improve student learning</a:t>
            </a:r>
            <a:r>
              <a:rPr lang="en-US" sz="2000" dirty="0"/>
              <a:t> at the program level (e.g., </a:t>
            </a:r>
            <a:r>
              <a:rPr lang="en-US" sz="2000" b="1" dirty="0"/>
              <a:t>faculty discussions, SLO revisions, assessments</a:t>
            </a:r>
            <a:r>
              <a:rPr lang="en-US" sz="2000" dirty="0"/>
              <a:t>, etc.). Discuss how this set of data is being evaluated or is planned to be evaluated. Generate reports from the SLO Cloud as necessary.  </a:t>
            </a:r>
            <a:r>
              <a:rPr lang="en-US" sz="2000" b="1" dirty="0"/>
              <a:t>Include analysis of SLO Cloud reports </a:t>
            </a:r>
            <a:r>
              <a:rPr lang="en-US" sz="2000" dirty="0"/>
              <a:t>and data from 3-year summary reports.  If your program does not offer a degree or certificate, this section is optional (but encouraged). </a:t>
            </a:r>
          </a:p>
          <a:p>
            <a:pPr>
              <a:lnSpc>
                <a:spcPct val="115000"/>
              </a:lnSpc>
              <a:spcAft>
                <a:spcPts val="1000"/>
              </a:spcAft>
            </a:pP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8230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SLO Process Proposal</a:t>
            </a:r>
            <a:endParaRPr lang="en-US" dirty="0"/>
          </a:p>
        </p:txBody>
      </p:sp>
      <p:sp>
        <p:nvSpPr>
          <p:cNvPr id="3" name="Content Placeholder 2"/>
          <p:cNvSpPr>
            <a:spLocks noGrp="1"/>
          </p:cNvSpPr>
          <p:nvPr>
            <p:ph idx="1"/>
          </p:nvPr>
        </p:nvSpPr>
        <p:spPr>
          <a:xfrm>
            <a:off x="457200" y="1600200"/>
            <a:ext cx="8534400" cy="4525963"/>
          </a:xfrm>
        </p:spPr>
        <p:txBody>
          <a:bodyPr/>
          <a:lstStyle/>
          <a:p>
            <a:r>
              <a:rPr lang="en-US" dirty="0" smtClean="0"/>
              <a:t>Continue ongoing collection of Assessment Data</a:t>
            </a:r>
          </a:p>
          <a:p>
            <a:r>
              <a:rPr lang="en-US" dirty="0" smtClean="0"/>
              <a:t>FA16 Explore expanding Outcomes Assess to a 4-Year cycle that aligns with Program Efficacy</a:t>
            </a:r>
          </a:p>
          <a:p>
            <a:pPr lvl="1"/>
            <a:r>
              <a:rPr lang="en-US" dirty="0" smtClean="0"/>
              <a:t>Program Evaluation</a:t>
            </a:r>
          </a:p>
          <a:p>
            <a:pPr lvl="1"/>
            <a:r>
              <a:rPr lang="en-US" dirty="0" smtClean="0"/>
              <a:t>Course Evaluations </a:t>
            </a:r>
          </a:p>
          <a:p>
            <a:r>
              <a:rPr lang="en-US" dirty="0" smtClean="0"/>
              <a:t>SP17  Update and enhance Outcomes Processes handbook to reflect changes</a:t>
            </a:r>
          </a:p>
          <a:p>
            <a:pPr lvl="1"/>
            <a:endParaRPr lang="en-US" dirty="0"/>
          </a:p>
        </p:txBody>
      </p:sp>
    </p:spTree>
    <p:extLst>
      <p:ext uri="{BB962C8B-B14F-4D97-AF65-F5344CB8AC3E}">
        <p14:creationId xmlns:p14="http://schemas.microsoft.com/office/powerpoint/2010/main" val="19743244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1164" y="304800"/>
            <a:ext cx="8991600" cy="5693866"/>
          </a:xfrm>
          <a:prstGeom prst="rect">
            <a:avLst/>
          </a:prstGeom>
        </p:spPr>
        <p:txBody>
          <a:bodyPr wrap="square">
            <a:spAutoFit/>
          </a:bodyPr>
          <a:lstStyle/>
          <a:p>
            <a:r>
              <a:rPr lang="en-US" sz="2800" dirty="0" smtClean="0">
                <a:solidFill>
                  <a:srgbClr val="000000"/>
                </a:solidFill>
                <a:latin typeface="Trebuchet MS" panose="020B0603020202020204" pitchFamily="34" charset="0"/>
              </a:rPr>
              <a:t>ACCJC Standards</a:t>
            </a:r>
          </a:p>
          <a:p>
            <a:r>
              <a:rPr lang="en-US" sz="2400" dirty="0" smtClean="0">
                <a:solidFill>
                  <a:srgbClr val="000000"/>
                </a:solidFill>
                <a:latin typeface="Trebuchet MS" panose="020B0603020202020204" pitchFamily="34" charset="0"/>
              </a:rPr>
              <a:t/>
            </a:r>
            <a:br>
              <a:rPr lang="en-US" sz="2400" dirty="0" smtClean="0">
                <a:solidFill>
                  <a:srgbClr val="000000"/>
                </a:solidFill>
                <a:latin typeface="Trebuchet MS" panose="020B0603020202020204" pitchFamily="34" charset="0"/>
              </a:rPr>
            </a:br>
            <a:r>
              <a:rPr lang="en-US" sz="2400" dirty="0" smtClean="0">
                <a:solidFill>
                  <a:srgbClr val="000000"/>
                </a:solidFill>
                <a:latin typeface="Trebuchet MS" panose="020B0603020202020204" pitchFamily="34" charset="0"/>
              </a:rPr>
              <a:t>I.B.5</a:t>
            </a:r>
            <a:r>
              <a:rPr lang="en-US" sz="2400" dirty="0">
                <a:solidFill>
                  <a:srgbClr val="000000"/>
                </a:solidFill>
                <a:latin typeface="Trebuchet MS" panose="020B0603020202020204" pitchFamily="34" charset="0"/>
              </a:rPr>
              <a:t>. The institution assesses accomplishment of its mission through program review and evaluation of goals and objectives, </a:t>
            </a:r>
            <a:r>
              <a:rPr lang="en-US" sz="2800" b="1" dirty="0">
                <a:solidFill>
                  <a:srgbClr val="000000"/>
                </a:solidFill>
                <a:latin typeface="Trebuchet MS" panose="020B0603020202020204" pitchFamily="34" charset="0"/>
              </a:rPr>
              <a:t>student learning outcomes</a:t>
            </a:r>
            <a:r>
              <a:rPr lang="en-US" sz="2400" dirty="0">
                <a:solidFill>
                  <a:srgbClr val="000000"/>
                </a:solidFill>
                <a:latin typeface="Trebuchet MS" panose="020B0603020202020204" pitchFamily="34" charset="0"/>
              </a:rPr>
              <a:t>, and student achievement. Quantitative and qualitative data are </a:t>
            </a:r>
            <a:r>
              <a:rPr lang="en-US" sz="2800" b="1" dirty="0">
                <a:solidFill>
                  <a:srgbClr val="000000"/>
                </a:solidFill>
                <a:latin typeface="Trebuchet MS" panose="020B0603020202020204" pitchFamily="34" charset="0"/>
              </a:rPr>
              <a:t>disaggregated for analysis by program type and mode of delivery.</a:t>
            </a:r>
            <a:r>
              <a:rPr lang="en-US" sz="2800" dirty="0">
                <a:solidFill>
                  <a:srgbClr val="000000"/>
                </a:solidFill>
                <a:latin typeface="Trebuchet MS" panose="020B0603020202020204" pitchFamily="34" charset="0"/>
              </a:rPr>
              <a:t> </a:t>
            </a:r>
            <a:endParaRPr lang="en-US" sz="2800" dirty="0" smtClean="0">
              <a:solidFill>
                <a:srgbClr val="000000"/>
              </a:solidFill>
              <a:latin typeface="Trebuchet MS" panose="020B0603020202020204" pitchFamily="34" charset="0"/>
            </a:endParaRPr>
          </a:p>
          <a:p>
            <a:endParaRPr lang="en-US" sz="2400" dirty="0">
              <a:solidFill>
                <a:srgbClr val="000000"/>
              </a:solidFill>
              <a:latin typeface="Trebuchet MS" panose="020B0603020202020204" pitchFamily="34" charset="0"/>
            </a:endParaRPr>
          </a:p>
          <a:p>
            <a:r>
              <a:rPr lang="en-US" sz="2400" dirty="0" smtClean="0">
                <a:solidFill>
                  <a:srgbClr val="000000"/>
                </a:solidFill>
                <a:latin typeface="Trebuchet MS" panose="020B0603020202020204" pitchFamily="34" charset="0"/>
              </a:rPr>
              <a:t>I.B.6</a:t>
            </a:r>
            <a:r>
              <a:rPr lang="en-US" sz="2400" dirty="0">
                <a:solidFill>
                  <a:srgbClr val="000000"/>
                </a:solidFill>
                <a:latin typeface="Trebuchet MS" panose="020B0603020202020204" pitchFamily="34" charset="0"/>
              </a:rPr>
              <a:t>. The institution </a:t>
            </a:r>
            <a:r>
              <a:rPr lang="en-US" sz="2800" b="1" dirty="0">
                <a:solidFill>
                  <a:srgbClr val="000000"/>
                </a:solidFill>
                <a:latin typeface="Trebuchet MS" panose="020B0603020202020204" pitchFamily="34" charset="0"/>
              </a:rPr>
              <a:t>disaggregates and analyzes learning outcomes</a:t>
            </a:r>
            <a:r>
              <a:rPr lang="en-US" sz="2400" dirty="0">
                <a:solidFill>
                  <a:srgbClr val="000000"/>
                </a:solidFill>
                <a:latin typeface="Trebuchet MS" panose="020B0603020202020204" pitchFamily="34" charset="0"/>
              </a:rPr>
              <a:t> and achievement </a:t>
            </a:r>
            <a:r>
              <a:rPr lang="en-US" sz="2800" b="1" dirty="0">
                <a:solidFill>
                  <a:srgbClr val="000000"/>
                </a:solidFill>
                <a:latin typeface="Trebuchet MS" panose="020B0603020202020204" pitchFamily="34" charset="0"/>
              </a:rPr>
              <a:t>for subpopulations of students</a:t>
            </a:r>
            <a:r>
              <a:rPr lang="en-US" sz="2800" dirty="0">
                <a:solidFill>
                  <a:srgbClr val="000000"/>
                </a:solidFill>
                <a:latin typeface="Trebuchet MS" panose="020B0603020202020204" pitchFamily="34" charset="0"/>
              </a:rPr>
              <a:t>.</a:t>
            </a:r>
            <a:r>
              <a:rPr lang="en-US" sz="2400" dirty="0">
                <a:solidFill>
                  <a:srgbClr val="000000"/>
                </a:solidFill>
                <a:latin typeface="Trebuchet MS" panose="020B0603020202020204" pitchFamily="34" charset="0"/>
              </a:rPr>
              <a:t> When the institution identifies performance gaps, it implements strategies, which may include allocation or reallocation of human, fiscal and other resources, to mitigate those gaps and evaluates the efficacy of those strategies. </a:t>
            </a:r>
            <a:endParaRPr lang="en-US" sz="2400" dirty="0"/>
          </a:p>
        </p:txBody>
      </p:sp>
    </p:spTree>
    <p:extLst>
      <p:ext uri="{BB962C8B-B14F-4D97-AF65-F5344CB8AC3E}">
        <p14:creationId xmlns:p14="http://schemas.microsoft.com/office/powerpoint/2010/main" val="28740869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764022931"/>
              </p:ext>
            </p:extLst>
          </p:nvPr>
        </p:nvGraphicFramePr>
        <p:xfrm>
          <a:off x="1371600" y="990600"/>
          <a:ext cx="67056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5473460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p14="http://schemas.microsoft.com/office/powerpoint/2010/main" val="3105732567"/>
              </p:ext>
            </p:extLst>
          </p:nvPr>
        </p:nvGraphicFramePr>
        <p:xfrm>
          <a:off x="0" y="228600"/>
          <a:ext cx="5105400" cy="3194824"/>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 name="Chart 6"/>
          <p:cNvGraphicFramePr/>
          <p:nvPr>
            <p:extLst>
              <p:ext uri="{D42A27DB-BD31-4B8C-83A1-F6EECF244321}">
                <p14:modId xmlns:p14="http://schemas.microsoft.com/office/powerpoint/2010/main" val="996147056"/>
              </p:ext>
            </p:extLst>
          </p:nvPr>
        </p:nvGraphicFramePr>
        <p:xfrm>
          <a:off x="3962400" y="3581400"/>
          <a:ext cx="5181600" cy="3276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p:cNvGraphicFramePr/>
          <p:nvPr>
            <p:extLst>
              <p:ext uri="{D42A27DB-BD31-4B8C-83A1-F6EECF244321}">
                <p14:modId xmlns:p14="http://schemas.microsoft.com/office/powerpoint/2010/main" val="2277595769"/>
              </p:ext>
            </p:extLst>
          </p:nvPr>
        </p:nvGraphicFramePr>
        <p:xfrm>
          <a:off x="2057400" y="1820436"/>
          <a:ext cx="5029200" cy="320597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354954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Graphic spid="5" grpId="0">
        <p:bldAsOne/>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2557684492"/>
              </p:ext>
            </p:extLst>
          </p:nvPr>
        </p:nvGraphicFramePr>
        <p:xfrm>
          <a:off x="3733800" y="3429000"/>
          <a:ext cx="4953000" cy="32766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Chart 2"/>
          <p:cNvGraphicFramePr/>
          <p:nvPr>
            <p:extLst>
              <p:ext uri="{D42A27DB-BD31-4B8C-83A1-F6EECF244321}">
                <p14:modId xmlns:p14="http://schemas.microsoft.com/office/powerpoint/2010/main" val="3320984227"/>
              </p:ext>
            </p:extLst>
          </p:nvPr>
        </p:nvGraphicFramePr>
        <p:xfrm>
          <a:off x="381000" y="228600"/>
          <a:ext cx="5029200" cy="2971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709994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529874067"/>
              </p:ext>
            </p:extLst>
          </p:nvPr>
        </p:nvGraphicFramePr>
        <p:xfrm>
          <a:off x="152400" y="990599"/>
          <a:ext cx="4590411" cy="285613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 name="Chart 3"/>
          <p:cNvGraphicFramePr/>
          <p:nvPr>
            <p:extLst>
              <p:ext uri="{D42A27DB-BD31-4B8C-83A1-F6EECF244321}">
                <p14:modId xmlns:p14="http://schemas.microsoft.com/office/powerpoint/2010/main" val="3749008368"/>
              </p:ext>
            </p:extLst>
          </p:nvPr>
        </p:nvGraphicFramePr>
        <p:xfrm>
          <a:off x="4572000" y="3886200"/>
          <a:ext cx="4572000" cy="2667000"/>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p:cNvSpPr/>
          <p:nvPr/>
        </p:nvSpPr>
        <p:spPr>
          <a:xfrm>
            <a:off x="1524000" y="228600"/>
            <a:ext cx="2296206" cy="646331"/>
          </a:xfrm>
          <a:prstGeom prst="rect">
            <a:avLst/>
          </a:prstGeom>
        </p:spPr>
        <p:txBody>
          <a:bodyPr wrap="none">
            <a:spAutoFit/>
          </a:bodyPr>
          <a:lstStyle/>
          <a:p>
            <a:pPr algn="ctr"/>
            <a:r>
              <a:rPr lang="en-US" dirty="0"/>
              <a:t>Student Development </a:t>
            </a:r>
            <a:br>
              <a:rPr lang="en-US" dirty="0"/>
            </a:br>
            <a:r>
              <a:rPr lang="en-US" dirty="0" smtClean="0"/>
              <a:t>All </a:t>
            </a:r>
            <a:r>
              <a:rPr lang="en-US" dirty="0"/>
              <a:t>Faculty</a:t>
            </a:r>
          </a:p>
        </p:txBody>
      </p:sp>
      <p:sp>
        <p:nvSpPr>
          <p:cNvPr id="6" name="Rectangle 5"/>
          <p:cNvSpPr/>
          <p:nvPr/>
        </p:nvSpPr>
        <p:spPr>
          <a:xfrm>
            <a:off x="4345654" y="3200400"/>
            <a:ext cx="4572000" cy="646331"/>
          </a:xfrm>
          <a:prstGeom prst="rect">
            <a:avLst/>
          </a:prstGeom>
        </p:spPr>
        <p:txBody>
          <a:bodyPr>
            <a:spAutoFit/>
          </a:bodyPr>
          <a:lstStyle/>
          <a:p>
            <a:pPr algn="ctr"/>
            <a:r>
              <a:rPr lang="en-US" dirty="0"/>
              <a:t>Student Development </a:t>
            </a:r>
            <a:r>
              <a:rPr lang="en-US" dirty="0" smtClean="0"/>
              <a:t>–</a:t>
            </a:r>
            <a:br>
              <a:rPr lang="en-US" dirty="0" smtClean="0"/>
            </a:br>
            <a:r>
              <a:rPr lang="en-US" dirty="0" smtClean="0"/>
              <a:t>Counseling </a:t>
            </a:r>
            <a:r>
              <a:rPr lang="en-US" dirty="0"/>
              <a:t>Center Faculty</a:t>
            </a:r>
          </a:p>
        </p:txBody>
      </p:sp>
    </p:spTree>
    <p:extLst>
      <p:ext uri="{BB962C8B-B14F-4D97-AF65-F5344CB8AC3E}">
        <p14:creationId xmlns:p14="http://schemas.microsoft.com/office/powerpoint/2010/main" val="4378718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007836410"/>
              </p:ext>
            </p:extLst>
          </p:nvPr>
        </p:nvGraphicFramePr>
        <p:xfrm>
          <a:off x="1519003" y="3200400"/>
          <a:ext cx="6096000" cy="7416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n-US" dirty="0" smtClean="0"/>
                        <a:t>DIESEL 021</a:t>
                      </a:r>
                      <a:endParaRPr lang="en-US" dirty="0"/>
                    </a:p>
                  </a:txBody>
                  <a:tcPr/>
                </a:tc>
                <a:tc>
                  <a:txBody>
                    <a:bodyPr/>
                    <a:lstStyle/>
                    <a:p>
                      <a:pPr algn="ctr"/>
                      <a:r>
                        <a:rPr lang="en-US" dirty="0" smtClean="0"/>
                        <a:t>SLO 1</a:t>
                      </a:r>
                      <a:endParaRPr lang="en-US" dirty="0"/>
                    </a:p>
                  </a:txBody>
                  <a:tcPr/>
                </a:tc>
                <a:tc>
                  <a:txBody>
                    <a:bodyPr/>
                    <a:lstStyle/>
                    <a:p>
                      <a:pPr algn="ctr"/>
                      <a:r>
                        <a:rPr lang="en-US" dirty="0" smtClean="0"/>
                        <a:t>SLO 2</a:t>
                      </a:r>
                      <a:endParaRPr lang="en-US" dirty="0"/>
                    </a:p>
                  </a:txBody>
                  <a:tcPr/>
                </a:tc>
                <a:tc>
                  <a:txBody>
                    <a:bodyPr/>
                    <a:lstStyle/>
                    <a:p>
                      <a:pPr algn="ctr"/>
                      <a:r>
                        <a:rPr lang="en-US" dirty="0" smtClean="0"/>
                        <a:t>SLO 3</a:t>
                      </a:r>
                      <a:endParaRPr lang="en-US" dirty="0"/>
                    </a:p>
                  </a:txBody>
                  <a:tcPr/>
                </a:tc>
              </a:tr>
              <a:tr h="370840">
                <a:tc>
                  <a:txBody>
                    <a:bodyPr/>
                    <a:lstStyle/>
                    <a:p>
                      <a:pPr algn="ctr"/>
                      <a:r>
                        <a:rPr lang="en-US" dirty="0" smtClean="0"/>
                        <a:t>Spring</a:t>
                      </a:r>
                      <a:r>
                        <a:rPr lang="en-US" baseline="0" dirty="0" smtClean="0"/>
                        <a:t> 2014</a:t>
                      </a:r>
                      <a:endParaRPr lang="en-US" dirty="0"/>
                    </a:p>
                  </a:txBody>
                  <a:tcPr/>
                </a:tc>
                <a:tc>
                  <a:txBody>
                    <a:bodyPr/>
                    <a:lstStyle/>
                    <a:p>
                      <a:pPr algn="ctr"/>
                      <a:r>
                        <a:rPr lang="en-US" dirty="0" smtClean="0"/>
                        <a:t>100%</a:t>
                      </a:r>
                      <a:endParaRPr lang="en-US" dirty="0"/>
                    </a:p>
                  </a:txBody>
                  <a:tcPr/>
                </a:tc>
                <a:tc>
                  <a:txBody>
                    <a:bodyPr/>
                    <a:lstStyle/>
                    <a:p>
                      <a:pPr algn="ctr"/>
                      <a:r>
                        <a:rPr lang="en-US" dirty="0" smtClean="0"/>
                        <a:t>30%</a:t>
                      </a:r>
                      <a:endParaRPr lang="en-US" dirty="0"/>
                    </a:p>
                  </a:txBody>
                  <a:tcPr/>
                </a:tc>
                <a:tc>
                  <a:txBody>
                    <a:bodyPr/>
                    <a:lstStyle/>
                    <a:p>
                      <a:pPr algn="ctr"/>
                      <a:r>
                        <a:rPr lang="en-US" dirty="0" smtClean="0"/>
                        <a:t>90%</a:t>
                      </a:r>
                      <a:endParaRPr lang="en-US" dirty="0"/>
                    </a:p>
                  </a:txBody>
                  <a:tcPr/>
                </a:tc>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418265224"/>
              </p:ext>
            </p:extLst>
          </p:nvPr>
        </p:nvGraphicFramePr>
        <p:xfrm>
          <a:off x="1530246" y="1772920"/>
          <a:ext cx="6096000" cy="7416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n-US" dirty="0" smtClean="0"/>
                        <a:t>DIESEL 021</a:t>
                      </a:r>
                      <a:endParaRPr lang="en-US" dirty="0"/>
                    </a:p>
                  </a:txBody>
                  <a:tcPr/>
                </a:tc>
                <a:tc>
                  <a:txBody>
                    <a:bodyPr/>
                    <a:lstStyle/>
                    <a:p>
                      <a:pPr algn="ctr"/>
                      <a:r>
                        <a:rPr lang="en-US" dirty="0" smtClean="0"/>
                        <a:t>SLO 1</a:t>
                      </a:r>
                      <a:endParaRPr lang="en-US" dirty="0"/>
                    </a:p>
                  </a:txBody>
                  <a:tcPr/>
                </a:tc>
                <a:tc>
                  <a:txBody>
                    <a:bodyPr/>
                    <a:lstStyle/>
                    <a:p>
                      <a:pPr algn="ctr"/>
                      <a:r>
                        <a:rPr lang="en-US" dirty="0" smtClean="0"/>
                        <a:t>SLO 2</a:t>
                      </a:r>
                      <a:endParaRPr lang="en-US" dirty="0"/>
                    </a:p>
                  </a:txBody>
                  <a:tcPr/>
                </a:tc>
                <a:tc>
                  <a:txBody>
                    <a:bodyPr/>
                    <a:lstStyle/>
                    <a:p>
                      <a:pPr algn="ctr"/>
                      <a:r>
                        <a:rPr lang="en-US" dirty="0" smtClean="0"/>
                        <a:t>SLO 3</a:t>
                      </a:r>
                      <a:endParaRPr lang="en-US" dirty="0"/>
                    </a:p>
                  </a:txBody>
                  <a:tcPr/>
                </a:tc>
              </a:tr>
              <a:tr h="370840">
                <a:tc>
                  <a:txBody>
                    <a:bodyPr/>
                    <a:lstStyle/>
                    <a:p>
                      <a:pPr algn="ctr"/>
                      <a:r>
                        <a:rPr lang="en-US" dirty="0" smtClean="0"/>
                        <a:t>ALL</a:t>
                      </a:r>
                      <a:endParaRPr lang="en-US" dirty="0"/>
                    </a:p>
                  </a:txBody>
                  <a:tcPr/>
                </a:tc>
                <a:tc>
                  <a:txBody>
                    <a:bodyPr/>
                    <a:lstStyle/>
                    <a:p>
                      <a:pPr algn="ctr"/>
                      <a:r>
                        <a:rPr lang="en-US" dirty="0" smtClean="0"/>
                        <a:t>98%</a:t>
                      </a:r>
                      <a:endParaRPr lang="en-US" dirty="0"/>
                    </a:p>
                  </a:txBody>
                  <a:tcPr/>
                </a:tc>
                <a:tc>
                  <a:txBody>
                    <a:bodyPr/>
                    <a:lstStyle/>
                    <a:p>
                      <a:pPr algn="ctr"/>
                      <a:r>
                        <a:rPr lang="en-US" dirty="0" smtClean="0"/>
                        <a:t>59%</a:t>
                      </a:r>
                      <a:endParaRPr lang="en-US" dirty="0"/>
                    </a:p>
                  </a:txBody>
                  <a:tcPr/>
                </a:tc>
                <a:tc>
                  <a:txBody>
                    <a:bodyPr/>
                    <a:lstStyle/>
                    <a:p>
                      <a:pPr algn="ctr"/>
                      <a:r>
                        <a:rPr lang="en-US" dirty="0" smtClean="0"/>
                        <a:t>92%</a:t>
                      </a:r>
                      <a:endParaRPr lang="en-US" dirty="0"/>
                    </a:p>
                  </a:txBody>
                  <a:tcPr/>
                </a:tc>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69256778"/>
              </p:ext>
            </p:extLst>
          </p:nvPr>
        </p:nvGraphicFramePr>
        <p:xfrm>
          <a:off x="1519003" y="4572000"/>
          <a:ext cx="6096000" cy="74168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n-US" dirty="0" smtClean="0"/>
                        <a:t>DIESEL 021</a:t>
                      </a:r>
                      <a:endParaRPr lang="en-US" dirty="0"/>
                    </a:p>
                  </a:txBody>
                  <a:tcPr/>
                </a:tc>
                <a:tc>
                  <a:txBody>
                    <a:bodyPr/>
                    <a:lstStyle/>
                    <a:p>
                      <a:pPr algn="ctr"/>
                      <a:r>
                        <a:rPr lang="en-US" dirty="0" smtClean="0"/>
                        <a:t>SLO 1</a:t>
                      </a:r>
                      <a:endParaRPr lang="en-US" dirty="0"/>
                    </a:p>
                  </a:txBody>
                  <a:tcPr/>
                </a:tc>
                <a:tc>
                  <a:txBody>
                    <a:bodyPr/>
                    <a:lstStyle/>
                    <a:p>
                      <a:pPr algn="ctr"/>
                      <a:r>
                        <a:rPr lang="en-US" dirty="0" smtClean="0"/>
                        <a:t>SLO 2</a:t>
                      </a:r>
                      <a:endParaRPr lang="en-US" dirty="0"/>
                    </a:p>
                  </a:txBody>
                  <a:tcPr/>
                </a:tc>
                <a:tc>
                  <a:txBody>
                    <a:bodyPr/>
                    <a:lstStyle/>
                    <a:p>
                      <a:pPr algn="ctr"/>
                      <a:r>
                        <a:rPr lang="en-US" dirty="0" smtClean="0"/>
                        <a:t>SLO 3</a:t>
                      </a:r>
                      <a:endParaRPr lang="en-US" dirty="0"/>
                    </a:p>
                  </a:txBody>
                  <a:tcPr/>
                </a:tc>
              </a:tr>
              <a:tr h="370840">
                <a:tc>
                  <a:txBody>
                    <a:bodyPr/>
                    <a:lstStyle/>
                    <a:p>
                      <a:pPr algn="ctr"/>
                      <a:r>
                        <a:rPr lang="en-US" dirty="0" smtClean="0"/>
                        <a:t>Spring 2015</a:t>
                      </a:r>
                      <a:endParaRPr lang="en-US" dirty="0"/>
                    </a:p>
                  </a:txBody>
                  <a:tcPr/>
                </a:tc>
                <a:tc>
                  <a:txBody>
                    <a:bodyPr/>
                    <a:lstStyle/>
                    <a:p>
                      <a:pPr algn="ctr"/>
                      <a:r>
                        <a:rPr lang="en-US" dirty="0" smtClean="0"/>
                        <a:t>100%</a:t>
                      </a:r>
                      <a:endParaRPr lang="en-US" dirty="0"/>
                    </a:p>
                  </a:txBody>
                  <a:tcPr/>
                </a:tc>
                <a:tc>
                  <a:txBody>
                    <a:bodyPr/>
                    <a:lstStyle/>
                    <a:p>
                      <a:pPr algn="ctr"/>
                      <a:r>
                        <a:rPr lang="en-US" dirty="0" smtClean="0"/>
                        <a:t>81%</a:t>
                      </a:r>
                      <a:endParaRPr lang="en-US" dirty="0"/>
                    </a:p>
                  </a:txBody>
                  <a:tcPr/>
                </a:tc>
                <a:tc>
                  <a:txBody>
                    <a:bodyPr/>
                    <a:lstStyle/>
                    <a:p>
                      <a:pPr algn="ctr"/>
                      <a:r>
                        <a:rPr lang="en-US" dirty="0" smtClean="0"/>
                        <a:t>100%</a:t>
                      </a:r>
                      <a:endParaRPr lang="en-US" dirty="0"/>
                    </a:p>
                  </a:txBody>
                  <a:tcPr/>
                </a:tc>
              </a:tr>
            </a:tbl>
          </a:graphicData>
        </a:graphic>
      </p:graphicFrame>
      <p:sp>
        <p:nvSpPr>
          <p:cNvPr id="2" name="Title 1"/>
          <p:cNvSpPr>
            <a:spLocks noGrp="1"/>
          </p:cNvSpPr>
          <p:nvPr>
            <p:ph type="title"/>
          </p:nvPr>
        </p:nvSpPr>
        <p:spPr/>
        <p:txBody>
          <a:bodyPr/>
          <a:lstStyle/>
          <a:p>
            <a:r>
              <a:rPr lang="en-US" dirty="0" smtClean="0"/>
              <a:t>Longitudinal </a:t>
            </a:r>
            <a:endParaRPr lang="en-US" dirty="0"/>
          </a:p>
        </p:txBody>
      </p:sp>
    </p:spTree>
    <p:extLst>
      <p:ext uri="{BB962C8B-B14F-4D97-AF65-F5344CB8AC3E}">
        <p14:creationId xmlns:p14="http://schemas.microsoft.com/office/powerpoint/2010/main" val="2750312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srcRect l="33602" t="22565" r="36530" b="12689"/>
          <a:stretch/>
        </p:blipFill>
        <p:spPr>
          <a:xfrm>
            <a:off x="1371600" y="-304800"/>
            <a:ext cx="6019799" cy="6964079"/>
          </a:xfrm>
          <a:prstGeom prst="rect">
            <a:avLst/>
          </a:prstGeom>
        </p:spPr>
      </p:pic>
    </p:spTree>
    <p:extLst>
      <p:ext uri="{BB962C8B-B14F-4D97-AF65-F5344CB8AC3E}">
        <p14:creationId xmlns:p14="http://schemas.microsoft.com/office/powerpoint/2010/main" val="9984860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327289326"/>
              </p:ext>
            </p:extLst>
          </p:nvPr>
        </p:nvGraphicFramePr>
        <p:xfrm>
          <a:off x="304800" y="609600"/>
          <a:ext cx="8610600" cy="5461000"/>
        </p:xfrm>
        <a:graphic>
          <a:graphicData uri="http://schemas.openxmlformats.org/drawingml/2006/table">
            <a:tbl>
              <a:tblPr firstRow="1" bandRow="1">
                <a:tableStyleId>{5940675A-B579-460E-94D1-54222C63F5DA}</a:tableStyleId>
              </a:tblPr>
              <a:tblGrid>
                <a:gridCol w="1752600"/>
                <a:gridCol w="6858000"/>
              </a:tblGrid>
              <a:tr h="5461000">
                <a:tc>
                  <a:txBody>
                    <a:bodyPr/>
                    <a:lstStyle/>
                    <a:p>
                      <a:r>
                        <a:rPr lang="en-US" sz="1800" b="1" dirty="0" smtClean="0">
                          <a:latin typeface="TimesNewRomanPS-BoldMT"/>
                        </a:rPr>
                        <a:t>Sustainable</a:t>
                      </a:r>
                    </a:p>
                    <a:p>
                      <a:r>
                        <a:rPr lang="en-US" sz="1800" b="1" dirty="0" smtClean="0">
                          <a:latin typeface="TimesNewRomanPS-BoldMT"/>
                        </a:rPr>
                        <a:t>Continuous</a:t>
                      </a:r>
                    </a:p>
                    <a:p>
                      <a:r>
                        <a:rPr lang="en-US" sz="1800" b="1" dirty="0" smtClean="0">
                          <a:latin typeface="TimesNewRomanPS-BoldMT"/>
                        </a:rPr>
                        <a:t>Quality</a:t>
                      </a:r>
                    </a:p>
                    <a:p>
                      <a:r>
                        <a:rPr lang="en-US" sz="1800" b="1" dirty="0" smtClean="0">
                          <a:latin typeface="TimesNewRomanPS-BoldMT"/>
                        </a:rPr>
                        <a:t>Improvement</a:t>
                      </a:r>
                    </a:p>
                    <a:p>
                      <a:endParaRPr lang="en-US" dirty="0"/>
                    </a:p>
                  </a:txBody>
                  <a:tcPr/>
                </a:tc>
                <a:tc>
                  <a:txBody>
                    <a:bodyPr/>
                    <a:lstStyle/>
                    <a:p>
                      <a:r>
                        <a:rPr lang="en-US" sz="2400" dirty="0" smtClean="0">
                          <a:latin typeface="+mj-lt"/>
                        </a:rPr>
                        <a:t>• Student learning outcomes and assessment are </a:t>
                      </a:r>
                      <a:r>
                        <a:rPr lang="en-US" sz="2400" b="1" dirty="0" smtClean="0">
                          <a:latin typeface="+mj-lt"/>
                        </a:rPr>
                        <a:t>ongoing, </a:t>
                      </a:r>
                      <a:r>
                        <a:rPr lang="en-US" sz="2400" dirty="0" smtClean="0">
                          <a:latin typeface="+mj-lt"/>
                        </a:rPr>
                        <a:t>systematic and used for</a:t>
                      </a:r>
                      <a:r>
                        <a:rPr lang="en-US" sz="2400" baseline="0" dirty="0" smtClean="0">
                          <a:latin typeface="+mj-lt"/>
                        </a:rPr>
                        <a:t> </a:t>
                      </a:r>
                      <a:r>
                        <a:rPr lang="en-US" sz="2400" dirty="0" smtClean="0">
                          <a:latin typeface="+mj-lt"/>
                        </a:rPr>
                        <a:t>continuous quality </a:t>
                      </a:r>
                      <a:r>
                        <a:rPr lang="en-US" sz="2400" b="1" dirty="0" smtClean="0">
                          <a:latin typeface="+mj-lt"/>
                        </a:rPr>
                        <a:t>improvement.</a:t>
                      </a:r>
                    </a:p>
                    <a:p>
                      <a:r>
                        <a:rPr lang="en-US" sz="2400" dirty="0" smtClean="0">
                          <a:latin typeface="+mj-lt"/>
                        </a:rPr>
                        <a:t>• </a:t>
                      </a:r>
                      <a:r>
                        <a:rPr lang="en-US" sz="2400" b="1" dirty="0" smtClean="0">
                          <a:latin typeface="+mj-lt"/>
                        </a:rPr>
                        <a:t>Dialogue</a:t>
                      </a:r>
                      <a:r>
                        <a:rPr lang="en-US" sz="2400" dirty="0" smtClean="0">
                          <a:latin typeface="+mj-lt"/>
                        </a:rPr>
                        <a:t> about student learning is ongoing, pervasive and robust.</a:t>
                      </a:r>
                    </a:p>
                    <a:p>
                      <a:r>
                        <a:rPr lang="en-US" sz="2400" dirty="0" smtClean="0">
                          <a:latin typeface="+mj-lt"/>
                        </a:rPr>
                        <a:t>• </a:t>
                      </a:r>
                      <a:r>
                        <a:rPr lang="en-US" sz="2400" b="1" dirty="0" smtClean="0">
                          <a:latin typeface="+mj-lt"/>
                        </a:rPr>
                        <a:t>Evaluation</a:t>
                      </a:r>
                      <a:r>
                        <a:rPr lang="en-US" sz="2400" dirty="0" smtClean="0">
                          <a:latin typeface="+mj-lt"/>
                        </a:rPr>
                        <a:t> of student learning outcomes </a:t>
                      </a:r>
                      <a:r>
                        <a:rPr lang="en-US" sz="2400" b="1" dirty="0" smtClean="0">
                          <a:latin typeface="+mj-lt"/>
                        </a:rPr>
                        <a:t>processes.</a:t>
                      </a:r>
                    </a:p>
                    <a:p>
                      <a:r>
                        <a:rPr lang="en-US" sz="2400" dirty="0" smtClean="0">
                          <a:latin typeface="+mj-lt"/>
                        </a:rPr>
                        <a:t>• Evaluation and fine-tuning of organizational structures to support student learning is</a:t>
                      </a:r>
                      <a:r>
                        <a:rPr lang="en-US" sz="2400" baseline="0" dirty="0" smtClean="0">
                          <a:latin typeface="+mj-lt"/>
                        </a:rPr>
                        <a:t> </a:t>
                      </a:r>
                      <a:r>
                        <a:rPr lang="en-US" sz="2400" dirty="0" smtClean="0">
                          <a:latin typeface="+mj-lt"/>
                        </a:rPr>
                        <a:t>ongoing.</a:t>
                      </a:r>
                    </a:p>
                    <a:p>
                      <a:r>
                        <a:rPr lang="en-US" sz="2400" b="0" i="0" u="none" strike="noStrike" kern="1200" baseline="0" dirty="0" smtClean="0">
                          <a:solidFill>
                            <a:schemeClr val="tx1"/>
                          </a:solidFill>
                          <a:latin typeface="+mj-lt"/>
                          <a:ea typeface="+mn-ea"/>
                          <a:cs typeface="+mn-cs"/>
                        </a:rPr>
                        <a:t>• Student learning improvement is a visible priority in all practices and structures across the college.</a:t>
                      </a:r>
                    </a:p>
                    <a:p>
                      <a:r>
                        <a:rPr lang="en-US" sz="2400" b="0" i="0" u="none" strike="noStrike" kern="1200" baseline="0" dirty="0" smtClean="0">
                          <a:solidFill>
                            <a:schemeClr val="tx1"/>
                          </a:solidFill>
                          <a:latin typeface="+mj-lt"/>
                          <a:ea typeface="+mn-ea"/>
                          <a:cs typeface="+mn-cs"/>
                        </a:rPr>
                        <a:t>• </a:t>
                      </a:r>
                      <a:r>
                        <a:rPr lang="en-US" sz="2400" b="1" i="0" u="none" strike="noStrike" kern="1200" baseline="0" dirty="0" smtClean="0">
                          <a:solidFill>
                            <a:schemeClr val="tx1"/>
                          </a:solidFill>
                          <a:latin typeface="+mj-lt"/>
                          <a:ea typeface="+mn-ea"/>
                          <a:cs typeface="+mn-cs"/>
                        </a:rPr>
                        <a:t>Learning outcomes are specifically linked to program reviews.</a:t>
                      </a:r>
                      <a:endParaRPr lang="en-US" sz="2400" b="1" dirty="0" smtClean="0">
                        <a:latin typeface="+mj-lt"/>
                      </a:endParaRPr>
                    </a:p>
                    <a:p>
                      <a:pPr marL="342900" indent="-342900">
                        <a:buFont typeface="Arial" panose="020B0604020202020204" pitchFamily="34" charset="0"/>
                        <a:buChar char="•"/>
                      </a:pPr>
                      <a:endParaRPr lang="en-US" sz="2400" dirty="0" smtClean="0">
                        <a:latin typeface="ArialMT"/>
                      </a:endParaRPr>
                    </a:p>
                    <a:p>
                      <a:endParaRPr lang="en-US" dirty="0"/>
                    </a:p>
                  </a:txBody>
                  <a:tcPr/>
                </a:tc>
              </a:tr>
            </a:tbl>
          </a:graphicData>
        </a:graphic>
      </p:graphicFrame>
    </p:spTree>
    <p:extLst>
      <p:ext uri="{BB962C8B-B14F-4D97-AF65-F5344CB8AC3E}">
        <p14:creationId xmlns:p14="http://schemas.microsoft.com/office/powerpoint/2010/main" val="26741073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B2F9F0AE74804094924C7D033E119D" ma:contentTypeVersion="11" ma:contentTypeDescription="Create a new document." ma:contentTypeScope="" ma:versionID="b59715e76babe87e300187fa927deec7">
  <xsd:schema xmlns:xsd="http://www.w3.org/2001/XMLSchema" xmlns:xs="http://www.w3.org/2001/XMLSchema" xmlns:p="http://schemas.microsoft.com/office/2006/metadata/properties" xmlns:ns2="8a6fd48c-ac4f-4e3c-96d5-bb37bb1b8570" xmlns:ns3="72c0afcf-037f-4d83-93f6-74581a3122f0" targetNamespace="http://schemas.microsoft.com/office/2006/metadata/properties" ma:root="true" ma:fieldsID="44f7a4623e00e0cb6c8362d8b6298142" ns2:_="" ns3:_="">
    <xsd:import namespace="8a6fd48c-ac4f-4e3c-96d5-bb37bb1b8570"/>
    <xsd:import namespace="72c0afcf-037f-4d83-93f6-74581a3122f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a6fd48c-ac4f-4e3c-96d5-bb37bb1b85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2c0afcf-037f-4d83-93f6-74581a3122f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F2AD2C1-1221-4238-ABC2-871805BC3EA0}"/>
</file>

<file path=customXml/itemProps2.xml><?xml version="1.0" encoding="utf-8"?>
<ds:datastoreItem xmlns:ds="http://schemas.openxmlformats.org/officeDocument/2006/customXml" ds:itemID="{91C7FB09-5CAC-45B8-B384-491E93A7192B}"/>
</file>

<file path=customXml/itemProps3.xml><?xml version="1.0" encoding="utf-8"?>
<ds:datastoreItem xmlns:ds="http://schemas.openxmlformats.org/officeDocument/2006/customXml" ds:itemID="{3114B72E-5C14-4F02-9DAF-C488A6E824CD}"/>
</file>

<file path=docProps/app.xml><?xml version="1.0" encoding="utf-8"?>
<Properties xmlns="http://schemas.openxmlformats.org/officeDocument/2006/extended-properties" xmlns:vt="http://schemas.openxmlformats.org/officeDocument/2006/docPropsVTypes">
  <TotalTime>169</TotalTime>
  <Words>460</Words>
  <Application>Microsoft Office PowerPoint</Application>
  <PresentationFormat>On-screen Show (4:3)</PresentationFormat>
  <Paragraphs>69</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ArialMT</vt:lpstr>
      <vt:lpstr>Calibri</vt:lpstr>
      <vt:lpstr>Times New Roman</vt:lpstr>
      <vt:lpstr>TimesNewRomanPS-BoldMT</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Longitudinal </vt:lpstr>
      <vt:lpstr>PowerPoint Presentation</vt:lpstr>
      <vt:lpstr>PowerPoint Presentation</vt:lpstr>
      <vt:lpstr>SLO Process </vt:lpstr>
      <vt:lpstr>Program Efficacy Rubric</vt:lpstr>
      <vt:lpstr>Program Efficacy Questions</vt:lpstr>
      <vt:lpstr>SLO Process Proposal</vt:lpstr>
    </vt:vector>
  </TitlesOfParts>
  <Company>San Bernardino Community College District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Reference Desk</dc:creator>
  <cp:lastModifiedBy>Huston, Celia J.</cp:lastModifiedBy>
  <cp:revision>15</cp:revision>
  <dcterms:created xsi:type="dcterms:W3CDTF">2016-04-06T16:53:42Z</dcterms:created>
  <dcterms:modified xsi:type="dcterms:W3CDTF">2016-05-04T21:33:39Z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0x01010085B2F9F0AE74804094924C7D033E119D</vt:lpwstr>
  </property>
</Properties>
</file>